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5" r:id="rId7"/>
    <p:sldId id="264" r:id="rId8"/>
    <p:sldId id="266" r:id="rId9"/>
    <p:sldId id="268" r:id="rId10"/>
    <p:sldId id="269" r:id="rId11"/>
    <p:sldId id="270" r:id="rId12"/>
    <p:sldId id="271" r:id="rId13"/>
    <p:sldId id="273" r:id="rId14"/>
    <p:sldId id="282" r:id="rId15"/>
    <p:sldId id="287" r:id="rId16"/>
    <p:sldId id="288" r:id="rId17"/>
    <p:sldId id="289" r:id="rId18"/>
    <p:sldId id="283" r:id="rId19"/>
    <p:sldId id="274" r:id="rId20"/>
    <p:sldId id="275" r:id="rId21"/>
    <p:sldId id="276" r:id="rId22"/>
    <p:sldId id="277" r:id="rId23"/>
    <p:sldId id="279" r:id="rId24"/>
    <p:sldId id="280" r:id="rId25"/>
    <p:sldId id="281" r:id="rId26"/>
    <p:sldId id="290" r:id="rId27"/>
    <p:sldId id="291" r:id="rId28"/>
    <p:sldId id="285" r:id="rId29"/>
    <p:sldId id="286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gif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2283228"/>
          </a:xfrm>
        </p:spPr>
        <p:txBody>
          <a:bodyPr/>
          <a:lstStyle/>
          <a:p>
            <a:r>
              <a:rPr lang="pt-BR" dirty="0" smtClean="0"/>
              <a:t>Introdução à lógica de programação</a:t>
            </a:r>
            <a:endParaRPr lang="pt-B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79076" y="2892829"/>
            <a:ext cx="2020094" cy="457200"/>
          </a:xfrm>
        </p:spPr>
        <p:txBody>
          <a:bodyPr/>
          <a:lstStyle/>
          <a:p>
            <a:r>
              <a:rPr lang="pt-BR" dirty="0" smtClean="0"/>
              <a:t>(Capítulo I)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787" y="3541221"/>
            <a:ext cx="6068672" cy="26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59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lógica de programação?</a:t>
            </a:r>
            <a:br>
              <a:rPr lang="pt-BR" dirty="0"/>
            </a:b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pt-BR" dirty="0"/>
              <a:t>Lógica de programação == Teoria da programação == </a:t>
            </a:r>
            <a:r>
              <a:rPr lang="pt-BR" dirty="0" smtClean="0"/>
              <a:t>Base</a:t>
            </a:r>
          </a:p>
          <a:p>
            <a:pPr marL="0" indent="0" algn="ctr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Lógica de programação</a:t>
            </a:r>
            <a:r>
              <a:rPr lang="en-US" dirty="0" smtClean="0"/>
              <a:t>:</a:t>
            </a:r>
          </a:p>
          <a:p>
            <a:pPr marL="457200" indent="-457200">
              <a:buAutoNum type="arabicParenR"/>
            </a:pPr>
            <a:r>
              <a:rPr lang="pt-BR" dirty="0" smtClean="0"/>
              <a:t>Aprende o pode ser feito com qualquer linguagem de prorgamação;</a:t>
            </a:r>
          </a:p>
          <a:p>
            <a:pPr marL="457200" indent="-457200">
              <a:buAutoNum type="arabicParenR"/>
            </a:pPr>
            <a:r>
              <a:rPr lang="pt-BR" dirty="0" smtClean="0"/>
              <a:t>Ensina a programar em uma linguagem </a:t>
            </a:r>
            <a:r>
              <a:rPr lang="en-US" dirty="0" smtClean="0"/>
              <a:t>“natural”</a:t>
            </a:r>
            <a:r>
              <a:rPr lang="pt-BR" dirty="0"/>
              <a:t> </a:t>
            </a:r>
            <a:r>
              <a:rPr lang="pt-BR" dirty="0" smtClean="0"/>
              <a:t>e de fácil entendimento;</a:t>
            </a:r>
          </a:p>
          <a:p>
            <a:pPr marL="457200" indent="-457200">
              <a:buAutoNum type="arabicParenR"/>
            </a:pPr>
            <a:r>
              <a:rPr lang="pt-BR" dirty="0" smtClean="0"/>
              <a:t>Não precisa se preocupar em decorar comandos, mas sim à raciocinar.</a:t>
            </a:r>
            <a:endParaRPr lang="pt-BR" dirty="0"/>
          </a:p>
          <a:p>
            <a:pPr marL="0" indent="0">
              <a:buNone/>
            </a:pPr>
            <a:r>
              <a:rPr lang="pt-BR" dirty="0" smtClean="0"/>
              <a:t>	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9509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se aprende lógica de programação?</a:t>
            </a:r>
            <a:br>
              <a:rPr lang="pt-BR" dirty="0"/>
            </a:b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3348" y="1179021"/>
            <a:ext cx="6165474" cy="3124201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Basicamente</a:t>
            </a:r>
            <a:r>
              <a:rPr lang="en-US" dirty="0" smtClean="0"/>
              <a:t>, </a:t>
            </a:r>
            <a:r>
              <a:rPr lang="en-US" dirty="0" err="1" smtClean="0"/>
              <a:t>voc</a:t>
            </a:r>
            <a:r>
              <a:rPr lang="pt-BR" dirty="0" smtClean="0"/>
              <a:t>ê aprender a criar um </a:t>
            </a:r>
            <a:r>
              <a:rPr lang="pt-BR" b="1" u="sng" dirty="0" smtClean="0"/>
              <a:t>algoritmo</a:t>
            </a:r>
            <a:r>
              <a:rPr lang="pt-BR" dirty="0" smtClean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757" y="3187704"/>
            <a:ext cx="7025657" cy="304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03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se aprende lógica de programação?</a:t>
            </a:r>
            <a:br>
              <a:rPr lang="pt-BR" dirty="0"/>
            </a:b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583872"/>
            <a:ext cx="5126383" cy="3675612"/>
          </a:xfrm>
        </p:spPr>
        <p:txBody>
          <a:bodyPr/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smtClean="0"/>
              <a:t>“</a:t>
            </a:r>
            <a:r>
              <a:rPr lang="pt-BR" b="1" dirty="0" smtClean="0">
                <a:effectLst/>
              </a:rPr>
              <a:t>Algoritmos</a:t>
            </a:r>
            <a:r>
              <a:rPr lang="pt-BR" dirty="0" smtClean="0">
                <a:effectLst/>
              </a:rPr>
              <a:t> </a:t>
            </a:r>
            <a:r>
              <a:rPr lang="pt-BR" dirty="0">
                <a:effectLst/>
              </a:rPr>
              <a:t>são conjuntos de passos </a:t>
            </a:r>
            <a:r>
              <a:rPr lang="pt-BR" b="1" dirty="0">
                <a:effectLst/>
              </a:rPr>
              <a:t>finitos</a:t>
            </a:r>
            <a:r>
              <a:rPr lang="pt-BR" dirty="0">
                <a:effectLst/>
              </a:rPr>
              <a:t> e </a:t>
            </a:r>
            <a:r>
              <a:rPr lang="pt-BR" b="1" dirty="0">
                <a:effectLst/>
              </a:rPr>
              <a:t>organizados</a:t>
            </a:r>
            <a:r>
              <a:rPr lang="pt-BR" dirty="0">
                <a:effectLst/>
              </a:rPr>
              <a:t> que, quando executados, resolvem um determinado </a:t>
            </a:r>
            <a:r>
              <a:rPr lang="pt-BR" b="1" dirty="0">
                <a:effectLst/>
              </a:rPr>
              <a:t>problema</a:t>
            </a:r>
            <a:r>
              <a:rPr lang="pt-BR" dirty="0" smtClean="0">
                <a:effectLst/>
              </a:rPr>
              <a:t>.</a:t>
            </a:r>
            <a:r>
              <a:rPr lang="en-US" dirty="0" smtClean="0">
                <a:effectLst/>
              </a:rPr>
              <a:t>”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en-US" dirty="0" smtClean="0"/>
              <a:t>José </a:t>
            </a:r>
            <a:r>
              <a:rPr lang="en-US" dirty="0" err="1" smtClean="0"/>
              <a:t>Manzano</a:t>
            </a:r>
            <a:r>
              <a:rPr lang="en-US" dirty="0"/>
              <a:t>.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6" y="1629641"/>
            <a:ext cx="338137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35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591" y="169718"/>
            <a:ext cx="9905998" cy="13923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EXEMPLO 1</a:t>
            </a:r>
            <a:r>
              <a:rPr lang="en-US" dirty="0" smtClean="0"/>
              <a:t>: </a:t>
            </a:r>
            <a:r>
              <a:rPr lang="en-US" dirty="0" err="1" smtClean="0"/>
              <a:t>Receita</a:t>
            </a:r>
            <a:r>
              <a:rPr lang="en-US" dirty="0" smtClean="0"/>
              <a:t> de bolo.</a:t>
            </a:r>
            <a:endParaRPr lang="pt-BR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1108" y="2319942"/>
            <a:ext cx="5967154" cy="29835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73" y="1562100"/>
            <a:ext cx="3560352" cy="462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68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591" y="169718"/>
            <a:ext cx="9905998" cy="13923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EXEMPLO 2</a:t>
            </a:r>
            <a:r>
              <a:rPr lang="en-US" dirty="0" smtClean="0"/>
              <a:t>: </a:t>
            </a:r>
            <a:r>
              <a:rPr lang="en-US" dirty="0" err="1" smtClean="0"/>
              <a:t>Atravessar</a:t>
            </a:r>
            <a:r>
              <a:rPr lang="en-US" dirty="0" smtClean="0"/>
              <a:t> a </a:t>
            </a:r>
            <a:r>
              <a:rPr lang="en-US" dirty="0" err="1" smtClean="0"/>
              <a:t>rua</a:t>
            </a:r>
            <a:r>
              <a:rPr lang="en-US" dirty="0" smtClean="0"/>
              <a:t>.</a:t>
            </a:r>
            <a:endParaRPr lang="pt-BR" dirty="0" smtClean="0"/>
          </a:p>
        </p:txBody>
      </p:sp>
      <p:pic>
        <p:nvPicPr>
          <p:cNvPr id="6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585" y="439187"/>
            <a:ext cx="4856852" cy="303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146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591" y="169718"/>
            <a:ext cx="9905998" cy="13923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EXEMPLO 2</a:t>
            </a:r>
            <a:r>
              <a:rPr lang="en-US" dirty="0" smtClean="0"/>
              <a:t>: </a:t>
            </a:r>
            <a:r>
              <a:rPr lang="en-US" dirty="0" err="1" smtClean="0"/>
              <a:t>Atravessar</a:t>
            </a:r>
            <a:r>
              <a:rPr lang="en-US" dirty="0" smtClean="0"/>
              <a:t> a </a:t>
            </a:r>
            <a:r>
              <a:rPr lang="en-US" dirty="0" err="1" smtClean="0"/>
              <a:t>rua</a:t>
            </a:r>
            <a:r>
              <a:rPr lang="en-US" dirty="0" smtClean="0"/>
              <a:t>.</a:t>
            </a:r>
            <a:endParaRPr lang="pt-BR" dirty="0" smtClean="0"/>
          </a:p>
        </p:txBody>
      </p:sp>
      <p:pic>
        <p:nvPicPr>
          <p:cNvPr id="6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585" y="439187"/>
            <a:ext cx="4856852" cy="3035533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18700" y="1693718"/>
            <a:ext cx="3355773" cy="4870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 smtClean="0">
                <a:effectLst/>
              </a:rPr>
              <a:t>Algoritmo</a:t>
            </a:r>
            <a:r>
              <a:rPr lang="pt-BR" dirty="0" smtClean="0">
                <a:effectLst/>
              </a:rPr>
              <a:t> </a:t>
            </a:r>
            <a:r>
              <a:rPr lang="pt-BR" dirty="0">
                <a:effectLst/>
              </a:rPr>
              <a:t>AtravessarRua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Olhar para a direita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Olhar para a esquerda</a:t>
            </a:r>
          </a:p>
          <a:p>
            <a:pPr marL="0" indent="0">
              <a:buNone/>
            </a:pPr>
            <a:r>
              <a:rPr lang="pt-BR" b="1" dirty="0">
                <a:effectLst/>
              </a:rPr>
              <a:t>Se</a:t>
            </a:r>
            <a:r>
              <a:rPr lang="pt-BR" dirty="0">
                <a:effectLst/>
              </a:rPr>
              <a:t> estiver vindo carro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Não atravesse</a:t>
            </a:r>
          </a:p>
          <a:p>
            <a:pPr marL="0" indent="0">
              <a:buNone/>
            </a:pPr>
            <a:r>
              <a:rPr lang="pt-BR" b="1" dirty="0" smtClean="0">
                <a:effectLst/>
              </a:rPr>
              <a:t>Senão</a:t>
            </a:r>
            <a:endParaRPr lang="pt-BR" dirty="0" smtClean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Atravesse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>
                <a:effectLst/>
              </a:rPr>
              <a:t>Fim-</a:t>
            </a:r>
            <a:r>
              <a:rPr lang="pt-BR" b="1" dirty="0">
                <a:effectLst/>
              </a:rPr>
              <a:t>se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Fim-</a:t>
            </a:r>
            <a:r>
              <a:rPr lang="pt-BR" b="1" dirty="0" smtClean="0">
                <a:effectLst/>
              </a:rPr>
              <a:t>Algoritmo</a:t>
            </a:r>
          </a:p>
          <a:p>
            <a:pPr marL="0" indent="0" algn="ctr">
              <a:buNone/>
            </a:pPr>
            <a:r>
              <a:rPr lang="pt-BR" b="1" dirty="0" smtClean="0">
                <a:effectLst/>
              </a:rPr>
              <a:t>(</a:t>
            </a:r>
            <a:r>
              <a:rPr lang="pt-BR" b="1" dirty="0" smtClean="0">
                <a:solidFill>
                  <a:srgbClr val="00B050"/>
                </a:solidFill>
                <a:effectLst/>
              </a:rPr>
              <a:t>FUNCIONA</a:t>
            </a:r>
            <a:r>
              <a:rPr lang="pt-BR" b="1" dirty="0" smtClean="0">
                <a:effectLst/>
              </a:rPr>
              <a:t>)</a:t>
            </a:r>
            <a:endParaRPr lang="pt-BR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1881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591" y="169718"/>
            <a:ext cx="9905998" cy="13923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EXEMPLO 2</a:t>
            </a:r>
            <a:r>
              <a:rPr lang="en-US" dirty="0" smtClean="0"/>
              <a:t>: </a:t>
            </a:r>
            <a:r>
              <a:rPr lang="en-US" dirty="0" err="1" smtClean="0"/>
              <a:t>Atravessar</a:t>
            </a:r>
            <a:r>
              <a:rPr lang="en-US" dirty="0" smtClean="0"/>
              <a:t> a </a:t>
            </a:r>
            <a:r>
              <a:rPr lang="en-US" dirty="0" err="1" smtClean="0"/>
              <a:t>rua</a:t>
            </a:r>
            <a:r>
              <a:rPr lang="en-US" dirty="0" smtClean="0"/>
              <a:t>.</a:t>
            </a:r>
            <a:endParaRPr lang="pt-BR" dirty="0" smtClean="0"/>
          </a:p>
        </p:txBody>
      </p:sp>
      <p:pic>
        <p:nvPicPr>
          <p:cNvPr id="6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585" y="439187"/>
            <a:ext cx="4856852" cy="3035533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18700" y="1693718"/>
            <a:ext cx="3355773" cy="4870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 smtClean="0">
                <a:effectLst/>
              </a:rPr>
              <a:t>Algoritmo</a:t>
            </a:r>
            <a:r>
              <a:rPr lang="pt-BR" dirty="0" smtClean="0">
                <a:effectLst/>
              </a:rPr>
              <a:t> </a:t>
            </a:r>
            <a:r>
              <a:rPr lang="pt-BR" dirty="0">
                <a:effectLst/>
              </a:rPr>
              <a:t>AtravessarRua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Olhar para a direita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Olhar para a esquerda</a:t>
            </a:r>
          </a:p>
          <a:p>
            <a:pPr marL="0" indent="0">
              <a:buNone/>
            </a:pPr>
            <a:r>
              <a:rPr lang="pt-BR" b="1" dirty="0">
                <a:effectLst/>
              </a:rPr>
              <a:t>Se</a:t>
            </a:r>
            <a:r>
              <a:rPr lang="pt-BR" dirty="0">
                <a:effectLst/>
              </a:rPr>
              <a:t> estiver vindo carro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Não atravesse</a:t>
            </a:r>
          </a:p>
          <a:p>
            <a:pPr marL="0" indent="0">
              <a:buNone/>
            </a:pPr>
            <a:r>
              <a:rPr lang="pt-BR" b="1" dirty="0" smtClean="0">
                <a:effectLst/>
              </a:rPr>
              <a:t>Senão</a:t>
            </a:r>
            <a:endParaRPr lang="pt-BR" dirty="0" smtClean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Atravesse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>
                <a:effectLst/>
              </a:rPr>
              <a:t>Fim-</a:t>
            </a:r>
            <a:r>
              <a:rPr lang="pt-BR" b="1" dirty="0">
                <a:effectLst/>
              </a:rPr>
              <a:t>se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Fim-</a:t>
            </a:r>
            <a:r>
              <a:rPr lang="pt-BR" b="1" dirty="0" smtClean="0">
                <a:effectLst/>
              </a:rPr>
              <a:t>Algoritmo</a:t>
            </a:r>
          </a:p>
          <a:p>
            <a:pPr marL="0" indent="0" algn="ctr">
              <a:buNone/>
            </a:pPr>
            <a:r>
              <a:rPr lang="pt-BR" b="1" dirty="0" smtClean="0">
                <a:effectLst/>
              </a:rPr>
              <a:t>(</a:t>
            </a:r>
            <a:r>
              <a:rPr lang="pt-BR" b="1" dirty="0" smtClean="0">
                <a:solidFill>
                  <a:srgbClr val="00B050"/>
                </a:solidFill>
                <a:effectLst/>
              </a:rPr>
              <a:t>FUNCIONA</a:t>
            </a:r>
            <a:r>
              <a:rPr lang="pt-BR" b="1" dirty="0" smtClean="0">
                <a:effectLst/>
              </a:rPr>
              <a:t>)</a:t>
            </a:r>
            <a:endParaRPr lang="pt-BR" dirty="0">
              <a:effectLst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615142" y="1693718"/>
            <a:ext cx="3355773" cy="4870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effectLst/>
              </a:rPr>
              <a:t>Algoritmo</a:t>
            </a:r>
            <a:r>
              <a:rPr lang="pt-BR" dirty="0">
                <a:effectLst/>
              </a:rPr>
              <a:t> AtravessarRua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Olhar para a esquerda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Olhar para a direita </a:t>
            </a:r>
          </a:p>
          <a:p>
            <a:pPr marL="0" indent="0">
              <a:buNone/>
            </a:pPr>
            <a:r>
              <a:rPr lang="pt-BR" b="1" dirty="0">
                <a:effectLst/>
              </a:rPr>
              <a:t>Se não</a:t>
            </a:r>
            <a:r>
              <a:rPr lang="pt-BR" dirty="0">
                <a:effectLst/>
              </a:rPr>
              <a:t> estiver vindo carro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Atravesse</a:t>
            </a:r>
          </a:p>
          <a:p>
            <a:pPr marL="0" indent="0">
              <a:buNone/>
            </a:pPr>
            <a:r>
              <a:rPr lang="pt-BR" b="1" dirty="0">
                <a:effectLst/>
              </a:rPr>
              <a:t>Senão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>
                <a:effectLst/>
              </a:rPr>
              <a:t>Não atravesse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Fim-</a:t>
            </a:r>
            <a:r>
              <a:rPr lang="pt-BR" b="1" dirty="0">
                <a:effectLst/>
              </a:rPr>
              <a:t>se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Fim-</a:t>
            </a:r>
            <a:r>
              <a:rPr lang="pt-BR" b="1" dirty="0" smtClean="0">
                <a:effectLst/>
              </a:rPr>
              <a:t>Algoritmo</a:t>
            </a:r>
          </a:p>
          <a:p>
            <a:pPr marL="0" indent="0" algn="ctr">
              <a:buNone/>
            </a:pPr>
            <a:r>
              <a:rPr lang="pt-BR" b="1" dirty="0">
                <a:effectLst/>
              </a:rPr>
              <a:t>(</a:t>
            </a:r>
            <a:r>
              <a:rPr lang="pt-BR" b="1" dirty="0">
                <a:solidFill>
                  <a:srgbClr val="00B050"/>
                </a:solidFill>
                <a:effectLst/>
              </a:rPr>
              <a:t>FUNCIONA</a:t>
            </a:r>
            <a:r>
              <a:rPr lang="pt-BR" b="1" dirty="0" smtClean="0">
                <a:effectLst/>
              </a:rPr>
              <a:t>)</a:t>
            </a:r>
            <a:endParaRPr lang="pt-BR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55781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591" y="169718"/>
            <a:ext cx="9905998" cy="13923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EXEMPLO 2</a:t>
            </a:r>
            <a:r>
              <a:rPr lang="en-US" dirty="0" smtClean="0"/>
              <a:t>: </a:t>
            </a:r>
            <a:r>
              <a:rPr lang="en-US" dirty="0" err="1" smtClean="0"/>
              <a:t>Atravessar</a:t>
            </a:r>
            <a:r>
              <a:rPr lang="en-US" dirty="0" smtClean="0"/>
              <a:t> a </a:t>
            </a:r>
            <a:r>
              <a:rPr lang="en-US" dirty="0" err="1" smtClean="0"/>
              <a:t>rua</a:t>
            </a:r>
            <a:r>
              <a:rPr lang="en-US" dirty="0" smtClean="0"/>
              <a:t>.</a:t>
            </a:r>
            <a:endParaRPr lang="pt-BR" dirty="0" smtClean="0"/>
          </a:p>
        </p:txBody>
      </p:sp>
      <p:pic>
        <p:nvPicPr>
          <p:cNvPr id="6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585" y="439187"/>
            <a:ext cx="4856852" cy="3035533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18700" y="1693718"/>
            <a:ext cx="3355773" cy="4870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 smtClean="0">
                <a:effectLst/>
              </a:rPr>
              <a:t>Algoritmo</a:t>
            </a:r>
            <a:r>
              <a:rPr lang="pt-BR" dirty="0" smtClean="0">
                <a:effectLst/>
              </a:rPr>
              <a:t> </a:t>
            </a:r>
            <a:r>
              <a:rPr lang="pt-BR" dirty="0">
                <a:effectLst/>
              </a:rPr>
              <a:t>AtravessarRua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Olhar para a direita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Olhar para a esquerda</a:t>
            </a:r>
          </a:p>
          <a:p>
            <a:pPr marL="0" indent="0">
              <a:buNone/>
            </a:pPr>
            <a:r>
              <a:rPr lang="pt-BR" b="1" dirty="0">
                <a:effectLst/>
              </a:rPr>
              <a:t>Se</a:t>
            </a:r>
            <a:r>
              <a:rPr lang="pt-BR" dirty="0">
                <a:effectLst/>
              </a:rPr>
              <a:t> estiver vindo carro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Não atravesse</a:t>
            </a:r>
          </a:p>
          <a:p>
            <a:pPr marL="0" indent="0">
              <a:buNone/>
            </a:pPr>
            <a:r>
              <a:rPr lang="pt-BR" b="1" dirty="0" smtClean="0">
                <a:effectLst/>
              </a:rPr>
              <a:t>Senão</a:t>
            </a:r>
            <a:endParaRPr lang="pt-BR" dirty="0" smtClean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Atravesse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>
                <a:effectLst/>
              </a:rPr>
              <a:t>Fim-</a:t>
            </a:r>
            <a:r>
              <a:rPr lang="pt-BR" b="1" dirty="0">
                <a:effectLst/>
              </a:rPr>
              <a:t>se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Fim-</a:t>
            </a:r>
            <a:r>
              <a:rPr lang="pt-BR" b="1" dirty="0" smtClean="0">
                <a:effectLst/>
              </a:rPr>
              <a:t>Algoritmo</a:t>
            </a:r>
          </a:p>
          <a:p>
            <a:pPr marL="0" indent="0" algn="ctr">
              <a:buNone/>
            </a:pPr>
            <a:r>
              <a:rPr lang="pt-BR" b="1" dirty="0" smtClean="0">
                <a:effectLst/>
              </a:rPr>
              <a:t>(</a:t>
            </a:r>
            <a:r>
              <a:rPr lang="pt-BR" b="1" dirty="0" smtClean="0">
                <a:solidFill>
                  <a:srgbClr val="00B050"/>
                </a:solidFill>
                <a:effectLst/>
              </a:rPr>
              <a:t>FUNCIONA</a:t>
            </a:r>
            <a:r>
              <a:rPr lang="pt-BR" b="1" dirty="0" smtClean="0">
                <a:effectLst/>
              </a:rPr>
              <a:t>)</a:t>
            </a:r>
            <a:endParaRPr lang="pt-BR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9530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591" y="169718"/>
            <a:ext cx="9905998" cy="13923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EXEMPLO 2</a:t>
            </a:r>
            <a:r>
              <a:rPr lang="en-US" dirty="0" smtClean="0"/>
              <a:t>: </a:t>
            </a:r>
            <a:r>
              <a:rPr lang="en-US" dirty="0" err="1" smtClean="0"/>
              <a:t>Atravessar</a:t>
            </a:r>
            <a:r>
              <a:rPr lang="en-US" dirty="0" smtClean="0"/>
              <a:t> a </a:t>
            </a:r>
            <a:r>
              <a:rPr lang="en-US" dirty="0" err="1" smtClean="0"/>
              <a:t>rua</a:t>
            </a:r>
            <a:r>
              <a:rPr lang="en-US" dirty="0" smtClean="0"/>
              <a:t>.</a:t>
            </a:r>
            <a:endParaRPr lang="pt-BR" dirty="0" smtClean="0"/>
          </a:p>
        </p:txBody>
      </p:sp>
      <p:pic>
        <p:nvPicPr>
          <p:cNvPr id="6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585" y="439187"/>
            <a:ext cx="4856852" cy="3035533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18700" y="1693718"/>
            <a:ext cx="3355773" cy="4870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 smtClean="0">
                <a:effectLst/>
              </a:rPr>
              <a:t>Algoritmo</a:t>
            </a:r>
            <a:r>
              <a:rPr lang="pt-BR" dirty="0" smtClean="0">
                <a:effectLst/>
              </a:rPr>
              <a:t> </a:t>
            </a:r>
            <a:r>
              <a:rPr lang="pt-BR" dirty="0">
                <a:effectLst/>
              </a:rPr>
              <a:t>AtravessarRua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Olhar para a direita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Olhar para a esquerda</a:t>
            </a:r>
          </a:p>
          <a:p>
            <a:pPr marL="0" indent="0">
              <a:buNone/>
            </a:pPr>
            <a:r>
              <a:rPr lang="pt-BR" b="1" dirty="0">
                <a:effectLst/>
              </a:rPr>
              <a:t>Se</a:t>
            </a:r>
            <a:r>
              <a:rPr lang="pt-BR" dirty="0">
                <a:effectLst/>
              </a:rPr>
              <a:t> estiver vindo carro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Não atravesse</a:t>
            </a:r>
          </a:p>
          <a:p>
            <a:pPr marL="0" indent="0">
              <a:buNone/>
            </a:pPr>
            <a:r>
              <a:rPr lang="pt-BR" b="1" dirty="0" smtClean="0">
                <a:effectLst/>
              </a:rPr>
              <a:t>Senão</a:t>
            </a:r>
            <a:endParaRPr lang="pt-BR" dirty="0" smtClean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Atravesse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>
                <a:effectLst/>
              </a:rPr>
              <a:t>Fim-</a:t>
            </a:r>
            <a:r>
              <a:rPr lang="pt-BR" b="1" dirty="0">
                <a:effectLst/>
              </a:rPr>
              <a:t>se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Fim-</a:t>
            </a:r>
            <a:r>
              <a:rPr lang="pt-BR" b="1" dirty="0" smtClean="0">
                <a:effectLst/>
              </a:rPr>
              <a:t>Algoritmo</a:t>
            </a:r>
          </a:p>
          <a:p>
            <a:pPr marL="0" indent="0" algn="ctr">
              <a:buNone/>
            </a:pPr>
            <a:r>
              <a:rPr lang="pt-BR" b="1" dirty="0" smtClean="0">
                <a:effectLst/>
              </a:rPr>
              <a:t>(</a:t>
            </a:r>
            <a:r>
              <a:rPr lang="pt-BR" b="1" dirty="0" smtClean="0">
                <a:solidFill>
                  <a:srgbClr val="00B050"/>
                </a:solidFill>
                <a:effectLst/>
              </a:rPr>
              <a:t>FUNCIONA</a:t>
            </a:r>
            <a:r>
              <a:rPr lang="pt-BR" b="1" dirty="0" smtClean="0">
                <a:effectLst/>
              </a:rPr>
              <a:t>)</a:t>
            </a:r>
            <a:endParaRPr lang="pt-BR" dirty="0">
              <a:effectLst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615142" y="1693718"/>
            <a:ext cx="3355773" cy="4870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effectLst/>
              </a:rPr>
              <a:t>Algoritmo</a:t>
            </a:r>
            <a:r>
              <a:rPr lang="pt-BR" dirty="0">
                <a:effectLst/>
              </a:rPr>
              <a:t> AtravessarRua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Atravesse</a:t>
            </a:r>
          </a:p>
          <a:p>
            <a:pPr marL="0" indent="0">
              <a:buNone/>
            </a:pPr>
            <a:r>
              <a:rPr lang="pt-BR" b="1" dirty="0">
                <a:effectLst/>
              </a:rPr>
              <a:t>Se </a:t>
            </a:r>
            <a:r>
              <a:rPr lang="pt-BR" dirty="0">
                <a:effectLst/>
              </a:rPr>
              <a:t>estiver vindo carro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Olhar para a esquerda</a:t>
            </a:r>
          </a:p>
          <a:p>
            <a:pPr marL="0" indent="0">
              <a:buNone/>
            </a:pPr>
            <a:r>
              <a:rPr lang="pt-BR" b="1" dirty="0">
                <a:effectLst/>
              </a:rPr>
              <a:t>Senão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>
                <a:effectLst/>
              </a:rPr>
              <a:t>Olhar para a direita 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Fim-</a:t>
            </a:r>
            <a:r>
              <a:rPr lang="pt-BR" b="1" dirty="0">
                <a:effectLst/>
              </a:rPr>
              <a:t>se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>
                <a:effectLst/>
              </a:rPr>
              <a:t>Não atravesse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Fim-</a:t>
            </a:r>
            <a:r>
              <a:rPr lang="pt-BR" b="1" dirty="0">
                <a:effectLst/>
              </a:rPr>
              <a:t>Algoritmo</a:t>
            </a:r>
            <a:endParaRPr lang="pt-BR" dirty="0">
              <a:effectLst/>
            </a:endParaRPr>
          </a:p>
          <a:p>
            <a:pPr marL="0" indent="0" algn="ctr">
              <a:buNone/>
            </a:pPr>
            <a:r>
              <a:rPr lang="pt-BR" b="1" dirty="0" smtClean="0">
                <a:effectLst/>
              </a:rPr>
              <a:t>(</a:t>
            </a:r>
            <a:r>
              <a:rPr lang="pt-BR" b="1" dirty="0" smtClean="0">
                <a:solidFill>
                  <a:srgbClr val="FF0000"/>
                </a:solidFill>
                <a:effectLst/>
              </a:rPr>
              <a:t>NÃO FUNCIONA</a:t>
            </a:r>
            <a:r>
              <a:rPr lang="pt-BR" b="1" dirty="0" smtClean="0">
                <a:effectLst/>
              </a:rPr>
              <a:t>)</a:t>
            </a:r>
            <a:endParaRPr lang="pt-BR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4101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Quais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algoritmos</a:t>
            </a:r>
            <a:r>
              <a:rPr lang="en-US" dirty="0" smtClean="0"/>
              <a:t>?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Existem basicamente três tipo de representação para um algoritmo</a:t>
            </a:r>
            <a:r>
              <a:rPr lang="en-US" dirty="0" smtClean="0"/>
              <a:t>:</a:t>
            </a:r>
          </a:p>
          <a:p>
            <a:pPr marL="457200" indent="-457200">
              <a:buAutoNum type="arabicParenR"/>
            </a:pPr>
            <a:r>
              <a:rPr lang="en-US" dirty="0" err="1" smtClean="0"/>
              <a:t>Descri</a:t>
            </a:r>
            <a:r>
              <a:rPr lang="pt-BR" dirty="0" smtClean="0"/>
              <a:t>ção narrativa</a:t>
            </a:r>
            <a:r>
              <a:rPr lang="en-US" dirty="0" smtClean="0"/>
              <a:t>; </a:t>
            </a:r>
            <a:endParaRPr lang="pt-BR" dirty="0" smtClean="0"/>
          </a:p>
          <a:p>
            <a:pPr marL="457200" indent="-457200">
              <a:buAutoNum type="arabicParenR"/>
            </a:pPr>
            <a:r>
              <a:rPr lang="pt-BR" dirty="0" smtClean="0"/>
              <a:t>Fluxograma ou Diagrama de Blocos;</a:t>
            </a:r>
          </a:p>
          <a:p>
            <a:pPr marL="457200" indent="-457200">
              <a:buAutoNum type="arabicParenR"/>
            </a:pPr>
            <a:r>
              <a:rPr lang="pt-BR" dirty="0" smtClean="0"/>
              <a:t>Pseudocódigo ou Linguagem estruturada.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7376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2786" y="1021078"/>
            <a:ext cx="11779133" cy="4415445"/>
          </a:xfrm>
        </p:spPr>
        <p:txBody>
          <a:bodyPr/>
          <a:lstStyle/>
          <a:p>
            <a:pPr marL="457200" indent="-457200">
              <a:buFont typeface="+mj-lt"/>
              <a:buAutoNum type="arabicParenR"/>
            </a:pPr>
            <a:r>
              <a:rPr lang="pt-BR" dirty="0" smtClean="0"/>
              <a:t>O que é lógica de programação?</a:t>
            </a:r>
          </a:p>
          <a:p>
            <a:pPr marL="457200" indent="-457200">
              <a:buFont typeface="+mj-lt"/>
              <a:buAutoNum type="arabicParenR"/>
            </a:pPr>
            <a:r>
              <a:rPr lang="pt-BR" dirty="0" smtClean="0"/>
              <a:t>O que se </a:t>
            </a:r>
            <a:r>
              <a:rPr lang="pt-BR" dirty="0" smtClean="0"/>
              <a:t>aprende na </a:t>
            </a:r>
            <a:r>
              <a:rPr lang="pt-BR" dirty="0"/>
              <a:t>lógica de programação</a:t>
            </a:r>
            <a:r>
              <a:rPr lang="pt-BR" dirty="0" smtClean="0"/>
              <a:t>? ( </a:t>
            </a:r>
            <a:r>
              <a:rPr lang="pt-BR" dirty="0" smtClean="0">
                <a:solidFill>
                  <a:srgbClr val="FF0000"/>
                </a:solidFill>
              </a:rPr>
              <a:t>Spoiler Alert</a:t>
            </a:r>
            <a:r>
              <a:rPr lang="en-US" dirty="0" smtClean="0"/>
              <a:t>: </a:t>
            </a:r>
            <a:r>
              <a:rPr lang="en-US" dirty="0" err="1" smtClean="0"/>
              <a:t>Algoritmos</a:t>
            </a:r>
            <a:r>
              <a:rPr lang="en-US" dirty="0" smtClean="0"/>
              <a:t> )</a:t>
            </a:r>
            <a:endParaRPr lang="pt-BR" dirty="0" smtClean="0"/>
          </a:p>
          <a:p>
            <a:pPr marL="457200" indent="-457200">
              <a:buFont typeface="+mj-lt"/>
              <a:buAutoNum type="arabicParenR"/>
            </a:pPr>
            <a:r>
              <a:rPr lang="pt-BR" dirty="0" smtClean="0"/>
              <a:t>Como criar um algoritmo?</a:t>
            </a:r>
            <a:endParaRPr lang="pt-BR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62786" y="684415"/>
            <a:ext cx="8676222" cy="2283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No cap</a:t>
            </a:r>
            <a:r>
              <a:rPr lang="pt-BR" dirty="0" smtClean="0"/>
              <a:t>ítulo de hoje...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46270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 smtClean="0"/>
              <a:t>Descri</a:t>
            </a:r>
            <a:r>
              <a:rPr lang="pt-BR" b="1" u="sng" dirty="0" smtClean="0"/>
              <a:t>ção narrativa</a:t>
            </a:r>
            <a:r>
              <a:rPr lang="en-US" b="1" u="sng" dirty="0" smtClean="0"/>
              <a:t>:</a:t>
            </a:r>
            <a:endParaRPr lang="pt-BR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767052"/>
          </a:xfrm>
        </p:spPr>
        <p:txBody>
          <a:bodyPr/>
          <a:lstStyle/>
          <a:p>
            <a:pPr marL="0" indent="0">
              <a:buNone/>
            </a:pPr>
            <a:r>
              <a:rPr lang="pt-BR" dirty="0">
                <a:effectLst/>
              </a:rPr>
              <a:t>Nesse tipo de representação é usada uma linguagem normal </a:t>
            </a:r>
            <a:r>
              <a:rPr lang="pt-BR" dirty="0" smtClean="0">
                <a:effectLst/>
              </a:rPr>
              <a:t>como, </a:t>
            </a:r>
            <a:r>
              <a:rPr lang="pt-BR" dirty="0">
                <a:effectLst/>
              </a:rPr>
              <a:t>a que usamos no nosso dia a </a:t>
            </a:r>
            <a:r>
              <a:rPr lang="pt-BR" dirty="0" smtClean="0">
                <a:effectLst/>
              </a:rPr>
              <a:t>dia, por exemplo, </a:t>
            </a:r>
            <a:r>
              <a:rPr lang="pt-BR" dirty="0">
                <a:effectLst/>
              </a:rPr>
              <a:t>e os passos são descritos tal e qual como devem </a:t>
            </a:r>
            <a:r>
              <a:rPr lang="pt-BR" dirty="0" smtClean="0">
                <a:effectLst/>
              </a:rPr>
              <a:t>acontecer.</a:t>
            </a:r>
          </a:p>
          <a:p>
            <a:pPr marL="0" indent="0">
              <a:buNone/>
            </a:pP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Exemplo</a:t>
            </a:r>
            <a:r>
              <a:rPr lang="pt-BR" dirty="0">
                <a:effectLst/>
              </a:rPr>
              <a:t>: Receita de </a:t>
            </a:r>
            <a:r>
              <a:rPr lang="pt-BR" dirty="0" smtClean="0">
                <a:effectLst/>
              </a:rPr>
              <a:t>bolo</a:t>
            </a:r>
          </a:p>
          <a:p>
            <a:pPr marL="0" indent="0">
              <a:buNone/>
            </a:pP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Exercício</a:t>
            </a:r>
            <a:r>
              <a:rPr lang="pt-BR" dirty="0">
                <a:effectLst/>
              </a:rPr>
              <a:t>: Fazer um ALGOTIMO para calcular a </a:t>
            </a:r>
            <a:r>
              <a:rPr lang="pt-BR" dirty="0" smtClean="0">
                <a:effectLst/>
              </a:rPr>
              <a:t>média </a:t>
            </a:r>
            <a:r>
              <a:rPr lang="pt-BR" dirty="0">
                <a:effectLst/>
              </a:rPr>
              <a:t>de um </a:t>
            </a:r>
            <a:r>
              <a:rPr lang="pt-BR" dirty="0" smtClean="0">
                <a:effectLst/>
              </a:rPr>
              <a:t>aluno. Se a média </a:t>
            </a:r>
            <a:r>
              <a:rPr lang="pt-BR" dirty="0">
                <a:effectLst/>
              </a:rPr>
              <a:t>for MAIOR que 6 o aluno foi APROVADO, se for MENOR que 6, o aluno foi REPROVADO.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15384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/>
              <a:t>Descri</a:t>
            </a:r>
            <a:r>
              <a:rPr lang="pt-BR" b="1" u="sng" dirty="0"/>
              <a:t>ção </a:t>
            </a:r>
            <a:r>
              <a:rPr lang="pt-BR" b="1" u="sng" dirty="0" smtClean="0"/>
              <a:t>narrativa: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419100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b="1" u="sng" dirty="0">
                <a:effectLst/>
              </a:rPr>
              <a:t>Exercicio:</a:t>
            </a:r>
            <a:r>
              <a:rPr lang="pt-BR" dirty="0">
                <a:effectLst/>
              </a:rPr>
              <a:t> Fazer um ALGOTIMO para calcular a média de um aluno. Se a média for MAIOR que 6 o aluno foi APROVADO, se for MENOR que 6, o aluno foi REPROVADO.</a:t>
            </a:r>
          </a:p>
          <a:p>
            <a:pPr marL="0" indent="0">
              <a:buNone/>
            </a:pP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b="1" u="sng" dirty="0">
                <a:effectLst/>
              </a:rPr>
              <a:t>SOLUÇÃO: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1 – Identifique a primeira nota do aluno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2 – Identifique a segunda nota do aluno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3 – Some as duas notas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4 – Divida o resultado por 2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5 – SE o resultado for MAIOR ou IGUAL a 6 o aluno foi APROVADO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6 –SENÃO foi reprovado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908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u="sng" dirty="0">
                <a:effectLst/>
              </a:rPr>
              <a:t>Fluxograma ou Diagrama de blocos</a:t>
            </a:r>
            <a:r>
              <a:rPr lang="pt-BR" b="1" u="sng" dirty="0" smtClean="0">
                <a:effectLst/>
              </a:rPr>
              <a:t>: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599" y="2106929"/>
            <a:ext cx="9905998" cy="3124201"/>
          </a:xfrm>
        </p:spPr>
        <p:txBody>
          <a:bodyPr/>
          <a:lstStyle/>
          <a:p>
            <a:pPr marL="0" indent="0">
              <a:buNone/>
            </a:pPr>
            <a:r>
              <a:rPr lang="pt-BR" dirty="0">
                <a:effectLst/>
              </a:rPr>
              <a:t>Nesse caso o passos são representados por formas geométricas e cada forma tem significado distintos e expressam ações, instruções ou comandos que devem ser executados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7344" y="4260965"/>
            <a:ext cx="7625544" cy="19403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2860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u="sng" dirty="0">
                <a:effectLst/>
              </a:rPr>
              <a:t>Fluxograma ou Diagrama de blocos: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144" y="1562100"/>
            <a:ext cx="4876800" cy="3949932"/>
          </a:xfrm>
        </p:spPr>
        <p:txBody>
          <a:bodyPr/>
          <a:lstStyle/>
          <a:p>
            <a:pPr marL="0" indent="0">
              <a:buNone/>
            </a:pPr>
            <a:r>
              <a:rPr lang="pt-BR" b="1" u="sng" dirty="0">
                <a:effectLst/>
              </a:rPr>
              <a:t>Exercicio:</a:t>
            </a:r>
            <a:r>
              <a:rPr lang="pt-BR" dirty="0">
                <a:effectLst/>
              </a:rPr>
              <a:t> Fazer um ALGOTIMO para calcular a média de um aluno. Se a média for MAIOR que 6 o aluno foi APROVADO, se for MENOR que 6, o aluno foi REPROVADO.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8213" y="1081751"/>
            <a:ext cx="4876800" cy="3866804"/>
          </a:xfrm>
        </p:spPr>
        <p:txBody>
          <a:bodyPr/>
          <a:lstStyle/>
          <a:p>
            <a:pPr marL="0" indent="0">
              <a:buNone/>
            </a:pPr>
            <a:r>
              <a:rPr lang="pt-BR" b="1" u="sng" dirty="0">
                <a:effectLst/>
              </a:rPr>
              <a:t>SOLUÇÃO: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4743" y="2440593"/>
            <a:ext cx="3080270" cy="4159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810" y="4541867"/>
            <a:ext cx="6461761" cy="16442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3878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u="sng" dirty="0">
                <a:effectLst/>
              </a:rPr>
              <a:t>Pseudocódigo ou Linguagem Estruturada (Português estruturado) :</a:t>
            </a:r>
            <a:endParaRPr lang="pt-BR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425930"/>
            <a:ext cx="9905998" cy="41910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>
                <a:effectLst/>
              </a:rPr>
              <a:t>Esse é o tipo de representação que mais se assemelha a uma linguagem de programação</a:t>
            </a:r>
          </a:p>
          <a:p>
            <a:pPr marL="0" indent="0">
              <a:buNone/>
            </a:pPr>
            <a:r>
              <a:rPr lang="pt-BR" dirty="0">
                <a:effectLst/>
              </a:rPr>
              <a:t>Ele usa, por exemplo</a:t>
            </a:r>
            <a:r>
              <a:rPr lang="en-US" dirty="0">
                <a:effectLst/>
              </a:rPr>
              <a:t>:</a:t>
            </a:r>
            <a:endParaRPr lang="pt-BR" dirty="0">
              <a:effectLst/>
            </a:endParaRPr>
          </a:p>
          <a:p>
            <a:pPr marL="0" lvl="0" indent="0">
              <a:buNone/>
            </a:pPr>
            <a:r>
              <a:rPr lang="en-US" dirty="0" smtClean="0">
                <a:effectLst/>
              </a:rPr>
              <a:t>1) </a:t>
            </a:r>
            <a:r>
              <a:rPr lang="en-US" dirty="0" err="1" smtClean="0">
                <a:effectLst/>
              </a:rPr>
              <a:t>Blocos</a:t>
            </a:r>
            <a:r>
              <a:rPr lang="en-US" dirty="0" smtClean="0">
                <a:effectLst/>
              </a:rPr>
              <a:t>;</a:t>
            </a:r>
            <a:endParaRPr lang="pt-BR" dirty="0">
              <a:effectLst/>
            </a:endParaRPr>
          </a:p>
          <a:p>
            <a:pPr marL="0" lvl="0" indent="0">
              <a:buNone/>
            </a:pPr>
            <a:r>
              <a:rPr lang="pt-BR" dirty="0" smtClean="0">
                <a:effectLst/>
              </a:rPr>
              <a:t>2) Comandos </a:t>
            </a:r>
            <a:r>
              <a:rPr lang="pt-BR" dirty="0">
                <a:effectLst/>
              </a:rPr>
              <a:t>de entrada e </a:t>
            </a:r>
            <a:r>
              <a:rPr lang="pt-BR" dirty="0" smtClean="0">
                <a:effectLst/>
              </a:rPr>
              <a:t>saída;</a:t>
            </a:r>
            <a:endParaRPr lang="pt-BR" dirty="0">
              <a:effectLst/>
            </a:endParaRPr>
          </a:p>
          <a:p>
            <a:pPr marL="0" lvl="0" indent="0">
              <a:buNone/>
            </a:pPr>
            <a:r>
              <a:rPr lang="pt-BR" dirty="0" smtClean="0">
                <a:effectLst/>
              </a:rPr>
              <a:t>3) Variáveis </a:t>
            </a:r>
            <a:r>
              <a:rPr lang="pt-BR" dirty="0">
                <a:effectLst/>
              </a:rPr>
              <a:t>e </a:t>
            </a:r>
            <a:r>
              <a:rPr lang="pt-BR" dirty="0" smtClean="0">
                <a:effectLst/>
              </a:rPr>
              <a:t>Constantes;</a:t>
            </a:r>
            <a:endParaRPr lang="pt-BR" dirty="0">
              <a:effectLst/>
            </a:endParaRPr>
          </a:p>
          <a:p>
            <a:pPr marL="0" lvl="0" indent="0">
              <a:buNone/>
            </a:pPr>
            <a:r>
              <a:rPr lang="pt-BR" dirty="0" smtClean="0">
                <a:effectLst/>
              </a:rPr>
              <a:t>4) Expressões </a:t>
            </a:r>
            <a:r>
              <a:rPr lang="pt-BR" dirty="0">
                <a:effectLst/>
              </a:rPr>
              <a:t>Lógicas, relacionais e </a:t>
            </a:r>
            <a:r>
              <a:rPr lang="pt-BR" dirty="0" smtClean="0">
                <a:effectLst/>
              </a:rPr>
              <a:t>aritméticas;</a:t>
            </a:r>
            <a:endParaRPr lang="pt-BR" dirty="0">
              <a:effectLst/>
            </a:endParaRPr>
          </a:p>
          <a:p>
            <a:pPr marL="0" lvl="0" indent="0">
              <a:buNone/>
            </a:pPr>
            <a:r>
              <a:rPr lang="pt-BR" dirty="0" smtClean="0">
                <a:effectLst/>
              </a:rPr>
              <a:t>5</a:t>
            </a:r>
            <a:r>
              <a:rPr lang="pt-BR" smtClean="0">
                <a:effectLst/>
              </a:rPr>
              <a:t>) </a:t>
            </a:r>
            <a:r>
              <a:rPr lang="pt-BR" smtClean="0">
                <a:effectLst/>
              </a:rPr>
              <a:t>Atriubuições;</a:t>
            </a:r>
            <a:endParaRPr lang="pt-BR" dirty="0" smtClean="0">
              <a:effectLst/>
            </a:endParaRPr>
          </a:p>
          <a:p>
            <a:pPr marL="0" lvl="0" indent="0">
              <a:buNone/>
            </a:pPr>
            <a:r>
              <a:rPr lang="pt-BR" dirty="0" smtClean="0">
                <a:effectLst/>
              </a:rPr>
              <a:t>6) E outros.</a:t>
            </a:r>
            <a:endParaRPr lang="pt-BR" dirty="0">
              <a:effectLst/>
            </a:endParaRPr>
          </a:p>
          <a:p>
            <a:pPr marL="0" indent="0">
              <a:buNone/>
            </a:pPr>
            <a:r>
              <a:rPr lang="pt-BR" dirty="0" smtClean="0">
                <a:effectLst/>
              </a:rPr>
              <a:t>Juntos </a:t>
            </a:r>
            <a:r>
              <a:rPr lang="pt-BR" dirty="0">
                <a:effectLst/>
              </a:rPr>
              <a:t>irão formar um conjunto de ações a serem realizadas.</a:t>
            </a:r>
          </a:p>
        </p:txBody>
      </p:sp>
    </p:spTree>
    <p:extLst>
      <p:ext uri="{BB962C8B-B14F-4D97-AF65-F5344CB8AC3E}">
        <p14:creationId xmlns:p14="http://schemas.microsoft.com/office/powerpoint/2010/main" val="1045751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u="sng" dirty="0">
                <a:effectLst/>
              </a:rPr>
              <a:t>Pseudocódigo ou Linguagem Estruturada (Português estruturado) :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3" y="2514600"/>
            <a:ext cx="4876800" cy="3124201"/>
          </a:xfrm>
        </p:spPr>
        <p:txBody>
          <a:bodyPr/>
          <a:lstStyle/>
          <a:p>
            <a:pPr marL="0" indent="0">
              <a:buNone/>
            </a:pPr>
            <a:r>
              <a:rPr lang="pt-BR" b="1" u="sng" dirty="0">
                <a:effectLst/>
              </a:rPr>
              <a:t>Exercicio:</a:t>
            </a:r>
            <a:r>
              <a:rPr lang="pt-BR" dirty="0">
                <a:effectLst/>
              </a:rPr>
              <a:t> Fazer um ALGOTIMO para calcular a média de um aluno. Se a média for MAIOR que 6 o aluno foi APROVADO, se for MENOR que 6, o aluno foi REPROVADO.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960418"/>
            <a:ext cx="4876800" cy="3124200"/>
          </a:xfrm>
        </p:spPr>
        <p:txBody>
          <a:bodyPr/>
          <a:lstStyle/>
          <a:p>
            <a:pPr marL="0" indent="0">
              <a:buNone/>
            </a:pPr>
            <a:r>
              <a:rPr lang="pt-BR" b="1" u="sng" dirty="0">
                <a:effectLst/>
              </a:rPr>
              <a:t>SOLUÇÃO: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12" y="3286183"/>
            <a:ext cx="5394960" cy="30454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2740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Como </a:t>
            </a:r>
            <a:r>
              <a:rPr lang="pt-BR" dirty="0"/>
              <a:t>criar um algoritmo?</a:t>
            </a:r>
            <a:br>
              <a:rPr lang="pt-BR" dirty="0"/>
            </a:b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018606"/>
            <a:ext cx="9905999" cy="3570839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arenR"/>
            </a:pPr>
            <a:r>
              <a:rPr lang="pt-BR" dirty="0">
                <a:effectLst/>
              </a:rPr>
              <a:t>Definir o problema</a:t>
            </a:r>
          </a:p>
          <a:p>
            <a:pPr marL="342900" lvl="0" indent="-342900">
              <a:buFont typeface="+mj-lt"/>
              <a:buAutoNum type="arabicParenR"/>
            </a:pPr>
            <a:r>
              <a:rPr lang="pt-BR" dirty="0">
                <a:effectLst/>
              </a:rPr>
              <a:t>Verificar quais as formas possíveis para resolver o problema</a:t>
            </a:r>
          </a:p>
          <a:p>
            <a:pPr marL="342900" lvl="0" indent="-342900">
              <a:buFont typeface="+mj-lt"/>
              <a:buAutoNum type="arabicParenR"/>
            </a:pPr>
            <a:r>
              <a:rPr lang="pt-BR" dirty="0">
                <a:effectLst/>
              </a:rPr>
              <a:t>Definir a melhor forma de resolver o problema dentro do contexto atual</a:t>
            </a:r>
          </a:p>
          <a:p>
            <a:pPr marL="342900" lvl="0" indent="-342900">
              <a:buFont typeface="+mj-lt"/>
              <a:buAutoNum type="arabicParenR"/>
            </a:pPr>
            <a:r>
              <a:rPr lang="pt-BR" dirty="0">
                <a:effectLst/>
              </a:rPr>
              <a:t>Criar o algoritmo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9780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Como </a:t>
            </a:r>
            <a:r>
              <a:rPr lang="pt-BR" dirty="0"/>
              <a:t>criar um algoritmo?</a:t>
            </a:r>
            <a:br>
              <a:rPr lang="pt-BR" dirty="0"/>
            </a:b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018606"/>
            <a:ext cx="9905999" cy="3570839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arenR"/>
            </a:pPr>
            <a:r>
              <a:rPr lang="pt-BR" dirty="0">
                <a:effectLst/>
              </a:rPr>
              <a:t>Definir o problema</a:t>
            </a:r>
          </a:p>
          <a:p>
            <a:pPr marL="342900" lvl="0" indent="-342900">
              <a:buFont typeface="+mj-lt"/>
              <a:buAutoNum type="arabicParenR"/>
            </a:pPr>
            <a:r>
              <a:rPr lang="pt-BR" dirty="0">
                <a:effectLst/>
              </a:rPr>
              <a:t>Verificar quais as formas possíveis para resolver o problema</a:t>
            </a:r>
          </a:p>
          <a:p>
            <a:pPr marL="342900" lvl="0" indent="-342900">
              <a:buFont typeface="+mj-lt"/>
              <a:buAutoNum type="arabicParenR"/>
            </a:pPr>
            <a:r>
              <a:rPr lang="pt-BR" dirty="0">
                <a:effectLst/>
              </a:rPr>
              <a:t>Definir a melhor forma de resolver o problema dentro do contexto atual</a:t>
            </a:r>
          </a:p>
          <a:p>
            <a:pPr marL="342900" lvl="0" indent="-342900">
              <a:buFont typeface="+mj-lt"/>
              <a:buAutoNum type="arabicParenR"/>
            </a:pPr>
            <a:r>
              <a:rPr lang="pt-BR" dirty="0">
                <a:effectLst/>
              </a:rPr>
              <a:t>Criar o algoritmo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1141408" y="3427612"/>
            <a:ext cx="9905999" cy="3570839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pt-BR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5) Transformar </a:t>
            </a:r>
            <a:r>
              <a:rPr lang="pt-B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algoritmo em programa atravéz de uma linguagem</a:t>
            </a:r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lvl="0" indent="0">
              <a:buNone/>
            </a:pPr>
            <a:r>
              <a:rPr lang="pt-BR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6) Analisar </a:t>
            </a:r>
            <a:r>
              <a:rPr lang="pt-B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 o problema foi resolvido, caso contrário voltar à etapa inicial e repetir o processo.</a:t>
            </a:r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753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VAI SER DIFÍCIL SE TORNAR UM PROGRAMADOR?</a:t>
            </a:r>
            <a:endParaRPr lang="pt-BR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790" y="2488570"/>
            <a:ext cx="4692843" cy="3363205"/>
          </a:xfrm>
        </p:spPr>
      </p:pic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1141411" y="2667000"/>
            <a:ext cx="5159801" cy="33716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 smtClean="0">
                <a:solidFill>
                  <a:schemeClr val="tx1"/>
                </a:solidFill>
              </a:rPr>
              <a:t>Resposta</a:t>
            </a:r>
            <a:r>
              <a:rPr lang="en-US" dirty="0" smtClean="0">
                <a:solidFill>
                  <a:schemeClr val="tx1"/>
                </a:solidFill>
              </a:rPr>
              <a:t>: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smtClean="0">
                <a:solidFill>
                  <a:srgbClr val="FF0000"/>
                </a:solidFill>
              </a:rPr>
              <a:t>NÃO</a:t>
            </a:r>
            <a:r>
              <a:rPr lang="pt-BR" dirty="0" smtClean="0"/>
              <a:t>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Basta</a:t>
            </a:r>
            <a:r>
              <a:rPr lang="en-US" dirty="0" smtClean="0"/>
              <a:t>:</a:t>
            </a:r>
          </a:p>
          <a:p>
            <a:pPr marL="342900" indent="-342900">
              <a:buAutoNum type="arabicParenR"/>
            </a:pPr>
            <a:r>
              <a:rPr lang="en-US" dirty="0" err="1" smtClean="0"/>
              <a:t>Acreditar</a:t>
            </a:r>
            <a:r>
              <a:rPr lang="en-US" dirty="0" smtClean="0"/>
              <a:t> no </a:t>
            </a:r>
            <a:r>
              <a:rPr lang="en-US" dirty="0" err="1" smtClean="0"/>
              <a:t>processo</a:t>
            </a:r>
            <a:r>
              <a:rPr lang="en-US" dirty="0" smtClean="0"/>
              <a:t>;</a:t>
            </a:r>
          </a:p>
          <a:p>
            <a:pPr marL="342900" indent="-342900">
              <a:buAutoNum type="arabicParenR"/>
            </a:pPr>
            <a:r>
              <a:rPr lang="en-US" dirty="0" err="1" smtClean="0"/>
              <a:t>Persistir</a:t>
            </a:r>
            <a:r>
              <a:rPr lang="en-US" dirty="0" smtClean="0"/>
              <a:t>;</a:t>
            </a:r>
          </a:p>
          <a:p>
            <a:pPr marL="342900" indent="-342900">
              <a:buAutoNum type="arabicParenR"/>
            </a:pPr>
            <a:r>
              <a:rPr lang="en-US" dirty="0" err="1" smtClean="0"/>
              <a:t>Estudar</a:t>
            </a:r>
            <a:r>
              <a:rPr lang="en-US" dirty="0" smtClean="0"/>
              <a:t> </a:t>
            </a:r>
            <a:r>
              <a:rPr lang="en-US" dirty="0" err="1" smtClean="0"/>
              <a:t>sempre</a:t>
            </a:r>
            <a:r>
              <a:rPr lang="en-US" dirty="0" smtClean="0"/>
              <a:t>.</a:t>
            </a:r>
          </a:p>
          <a:p>
            <a:pPr marL="342900" indent="-342900">
              <a:buAutoNum type="arabicParenR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4785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Obrigado pela </a:t>
            </a:r>
            <a:r>
              <a:rPr lang="en-US" dirty="0" err="1" smtClean="0"/>
              <a:t>atenção</a:t>
            </a:r>
            <a:r>
              <a:rPr lang="en-US" dirty="0" smtClean="0"/>
              <a:t>!</a:t>
            </a:r>
            <a:endParaRPr lang="pt-B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335" y="2111437"/>
            <a:ext cx="5352060" cy="3925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31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4787" y="1928553"/>
            <a:ext cx="9905998" cy="3599412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pt-BR" dirty="0" smtClean="0"/>
              <a:t>Ligar a luz quando entra em uma sala escuro</a:t>
            </a:r>
            <a:r>
              <a:rPr lang="en-US" dirty="0" smtClean="0"/>
              <a:t>;</a:t>
            </a:r>
            <a:endParaRPr lang="pt-BR" dirty="0" smtClean="0"/>
          </a:p>
          <a:p>
            <a:pPr marL="457200" indent="-457200">
              <a:buAutoNum type="arabicParenR"/>
            </a:pPr>
            <a:r>
              <a:rPr lang="pt-BR" dirty="0" smtClean="0"/>
              <a:t>Escovar os dentes;</a:t>
            </a:r>
          </a:p>
          <a:p>
            <a:pPr marL="457200" indent="-457200">
              <a:buAutoNum type="arabicParenR"/>
            </a:pPr>
            <a:r>
              <a:rPr lang="pt-BR" dirty="0" smtClean="0"/>
              <a:t>Aplicar para um emprego;</a:t>
            </a:r>
          </a:p>
          <a:p>
            <a:pPr marL="457200" indent="-457200">
              <a:buAutoNum type="arabicParenR"/>
            </a:pPr>
            <a:r>
              <a:rPr lang="pt-BR" dirty="0" smtClean="0"/>
              <a:t>Planejar uma viagem.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66598" y="1086196"/>
            <a:ext cx="9905998" cy="1684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pt-BR" dirty="0" smtClean="0"/>
              <a:t>Ações cotidianas estão ligadas a </a:t>
            </a:r>
            <a:r>
              <a:rPr lang="pt-BR" b="1" u="sng" dirty="0" smtClean="0"/>
              <a:t>lógica</a:t>
            </a:r>
            <a:r>
              <a:rPr lang="pt-BR" dirty="0" smtClean="0"/>
              <a:t> de alguma forma, seja </a:t>
            </a:r>
            <a:r>
              <a:rPr lang="pt-BR" b="1" dirty="0" smtClean="0"/>
              <a:t>planejado</a:t>
            </a:r>
            <a:r>
              <a:rPr lang="pt-BR" dirty="0" smtClean="0"/>
              <a:t> ou </a:t>
            </a:r>
            <a:r>
              <a:rPr lang="pt-BR" b="1" dirty="0" smtClean="0"/>
              <a:t>automático.</a:t>
            </a:r>
          </a:p>
          <a:p>
            <a:pPr marL="0" indent="0">
              <a:buFont typeface="Arial"/>
              <a:buNone/>
            </a:pPr>
            <a:r>
              <a:rPr lang="pt-BR" dirty="0" smtClean="0"/>
              <a:t>Exemplos</a:t>
            </a:r>
            <a:r>
              <a:rPr lang="en-US" dirty="0" smtClean="0"/>
              <a:t>:</a:t>
            </a:r>
          </a:p>
          <a:p>
            <a:pPr marL="0" indent="0">
              <a:buFont typeface="Arial"/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0662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269" y="532014"/>
            <a:ext cx="10742410" cy="3330633"/>
          </a:xfrm>
        </p:spPr>
        <p:txBody>
          <a:bodyPr/>
          <a:lstStyle/>
          <a:p>
            <a:pPr marL="0" indent="0">
              <a:buNone/>
            </a:pPr>
            <a:endParaRPr lang="pt-BR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 principal objetivo da lógica de programação  é desenvolver o </a:t>
            </a:r>
            <a:r>
              <a:rPr lang="pt-BR" b="1" u="sng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raciocínio lógico</a:t>
            </a:r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.</a:t>
            </a:r>
          </a:p>
          <a:p>
            <a:pPr marL="0" indent="0">
              <a:buNone/>
            </a:pPr>
            <a:endParaRPr lang="pt-BR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Isso permite que o </a:t>
            </a:r>
            <a:r>
              <a:rPr lang="pt-BR" b="1" u="sng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problemas</a:t>
            </a:r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sejam solucionados da </a:t>
            </a:r>
            <a:r>
              <a:rPr lang="pt-BR" b="1" u="sng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melhor forma possível</a:t>
            </a:r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 de acordo com </a:t>
            </a:r>
            <a:r>
              <a:rPr lang="pt-BR" b="1" u="sng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 contexto em se encontram</a:t>
            </a:r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.</a:t>
            </a:r>
            <a:endParaRPr lang="pt-BR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1474" y="3446665"/>
            <a:ext cx="6096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060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52" y="895707"/>
            <a:ext cx="9295559" cy="496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233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52" y="895707"/>
            <a:ext cx="9344874" cy="496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785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52" y="895707"/>
            <a:ext cx="9344874" cy="499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836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2465" y="1230284"/>
            <a:ext cx="10133316" cy="4560916"/>
          </a:xfrm>
        </p:spPr>
        <p:txBody>
          <a:bodyPr/>
          <a:lstStyle/>
          <a:p>
            <a:pPr algn="l"/>
            <a:r>
              <a:rPr lang="en-US" dirty="0" err="1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Em</a:t>
            </a:r>
            <a:r>
              <a:rPr lang="en-US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</a:t>
            </a:r>
            <a:r>
              <a:rPr lang="en-US" dirty="0" err="1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programa</a:t>
            </a:r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ção precisamos escolher a </a:t>
            </a:r>
            <a:r>
              <a:rPr lang="pt-BR" b="1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melhor forma de solucionar problemas</a:t>
            </a:r>
          </a:p>
          <a:p>
            <a:pPr algn="l"/>
            <a:endParaRPr lang="pt-BR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algn="l"/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 </a:t>
            </a:r>
            <a:r>
              <a:rPr lang="en-US" dirty="0" err="1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melhor</a:t>
            </a:r>
            <a:r>
              <a:rPr lang="en-US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forma</a:t>
            </a:r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de solucionar um problema é </a:t>
            </a:r>
            <a:r>
              <a:rPr lang="pt-BR" b="1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relativa ao contexto que estamos</a:t>
            </a:r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.</a:t>
            </a:r>
          </a:p>
          <a:p>
            <a:pPr algn="l"/>
            <a:endParaRPr lang="pt-BR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algn="l"/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 quê é mais importante no nosso exemplo?</a:t>
            </a:r>
          </a:p>
          <a:p>
            <a:pPr marL="457200" indent="-457200" algn="l">
              <a:buAutoNum type="arabicParenR"/>
            </a:pPr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Segurança &gt; Performance </a:t>
            </a:r>
          </a:p>
          <a:p>
            <a:pPr marL="457200" indent="-457200" algn="l">
              <a:buAutoNum type="arabicParenR"/>
            </a:pPr>
            <a:r>
              <a:rPr lang="pt-BR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Executar a rotina o mais rápido possível &gt; segurança</a:t>
            </a:r>
            <a:endParaRPr lang="pt-BR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3134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lógica de programação?</a:t>
            </a:r>
            <a:br>
              <a:rPr lang="pt-BR" dirty="0"/>
            </a:b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9602" y="2514600"/>
            <a:ext cx="9905998" cy="3945775"/>
          </a:xfrm>
        </p:spPr>
        <p:txBody>
          <a:bodyPr/>
          <a:lstStyle/>
          <a:p>
            <a:pPr marL="0" indent="0" algn="ctr">
              <a:buNone/>
            </a:pPr>
            <a:r>
              <a:rPr lang="pt-BR" dirty="0" smtClean="0"/>
              <a:t>Lógica de programação == Teoria da programação == Base</a:t>
            </a:r>
          </a:p>
          <a:p>
            <a:pPr marL="0" indent="0" algn="ctr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Exemplo</a:t>
            </a:r>
            <a:r>
              <a:rPr lang="en-US" dirty="0" smtClean="0"/>
              <a:t>:</a:t>
            </a:r>
          </a:p>
          <a:p>
            <a:pPr marL="457200" indent="-457200">
              <a:buAutoNum type="arabicParenR"/>
            </a:pPr>
            <a:r>
              <a:rPr lang="en-US" b="1" u="sng" dirty="0" err="1" smtClean="0"/>
              <a:t>Aprender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acordes</a:t>
            </a:r>
            <a:r>
              <a:rPr lang="en-US" dirty="0" smtClean="0"/>
              <a:t> </a:t>
            </a:r>
            <a:r>
              <a:rPr lang="pt-BR" b="1" u="sng" dirty="0" smtClean="0"/>
              <a:t>antes de aprender</a:t>
            </a:r>
            <a:r>
              <a:rPr lang="pt-BR" dirty="0" smtClean="0"/>
              <a:t> a tocar uma música</a:t>
            </a:r>
            <a:r>
              <a:rPr lang="en-US" dirty="0" smtClean="0"/>
              <a:t>;</a:t>
            </a:r>
            <a:endParaRPr lang="pt-BR" dirty="0" smtClean="0"/>
          </a:p>
          <a:p>
            <a:pPr marL="457200" indent="-457200">
              <a:buAutoNum type="arabicParenR"/>
            </a:pPr>
            <a:r>
              <a:rPr lang="pt-BR" b="1" u="sng" dirty="0" smtClean="0"/>
              <a:t>Aprender</a:t>
            </a:r>
            <a:r>
              <a:rPr lang="pt-BR" dirty="0" smtClean="0"/>
              <a:t> o alfabeto </a:t>
            </a:r>
            <a:r>
              <a:rPr lang="pt-BR" b="1" u="sng" dirty="0"/>
              <a:t>antes de aprender </a:t>
            </a:r>
            <a:r>
              <a:rPr lang="pt-BR" dirty="0" smtClean="0"/>
              <a:t>a ler;</a:t>
            </a:r>
          </a:p>
          <a:p>
            <a:pPr marL="457200" indent="-457200">
              <a:buAutoNum type="arabicParenR"/>
            </a:pPr>
            <a:r>
              <a:rPr lang="pt-BR" b="1" u="sng" dirty="0" smtClean="0"/>
              <a:t>Aprender</a:t>
            </a:r>
            <a:r>
              <a:rPr lang="pt-BR" dirty="0" smtClean="0"/>
              <a:t> palavras </a:t>
            </a:r>
            <a:r>
              <a:rPr lang="pt-BR" b="1" u="sng" dirty="0"/>
              <a:t>antes de aprender </a:t>
            </a:r>
            <a:r>
              <a:rPr lang="pt-BR" dirty="0" smtClean="0"/>
              <a:t>a falar uma nova língua</a:t>
            </a:r>
          </a:p>
          <a:p>
            <a:pPr marL="457200" indent="-457200">
              <a:buAutoNum type="arabicParenR"/>
            </a:pPr>
            <a:r>
              <a:rPr lang="pt-BR" b="1" u="sng" dirty="0" smtClean="0"/>
              <a:t>Aprender</a:t>
            </a:r>
            <a:r>
              <a:rPr lang="pt-BR" dirty="0" smtClean="0"/>
              <a:t> os números </a:t>
            </a:r>
            <a:r>
              <a:rPr lang="pt-BR" b="1" u="sng" dirty="0"/>
              <a:t>antes de </a:t>
            </a:r>
            <a:r>
              <a:rPr lang="pt-BR" b="1" u="sng" dirty="0" smtClean="0"/>
              <a:t>aprender </a:t>
            </a:r>
            <a:r>
              <a:rPr lang="pt-BR" dirty="0" smtClean="0"/>
              <a:t>a matemática.</a:t>
            </a:r>
          </a:p>
          <a:p>
            <a:pPr marL="457200" indent="-457200">
              <a:buAutoNum type="arabicParenR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079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271</TotalTime>
  <Words>1008</Words>
  <Application>Microsoft Office PowerPoint</Application>
  <PresentationFormat>Widescreen</PresentationFormat>
  <Paragraphs>179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Century Gothic</vt:lpstr>
      <vt:lpstr>Mesh</vt:lpstr>
      <vt:lpstr>Introdução à lógica de programação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 que é lógica de programação? </vt:lpstr>
      <vt:lpstr>O que é lógica de programação? </vt:lpstr>
      <vt:lpstr>O que se aprende lógica de programação? </vt:lpstr>
      <vt:lpstr>O que se aprende lógica de programação?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Quais os tipos de algoritmos?</vt:lpstr>
      <vt:lpstr>Descrição narrativa:</vt:lpstr>
      <vt:lpstr>Descrição narrativa:</vt:lpstr>
      <vt:lpstr>Fluxograma ou Diagrama de blocos:</vt:lpstr>
      <vt:lpstr>Fluxograma ou Diagrama de blocos:</vt:lpstr>
      <vt:lpstr>Pseudocódigo ou Linguagem Estruturada (Português estruturado) :</vt:lpstr>
      <vt:lpstr>Pseudocódigo ou Linguagem Estruturada (Português estruturado) :</vt:lpstr>
      <vt:lpstr>Como criar um algoritmo? </vt:lpstr>
      <vt:lpstr>Como criar um algoritmo? </vt:lpstr>
      <vt:lpstr>VAI SER DIFÍCIL SE TORNAR UM PROGRAMADOR?</vt:lpstr>
      <vt:lpstr>Obrigado pela atenção!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à lógica de programação</dc:title>
  <dc:creator>Пользователь</dc:creator>
  <cp:lastModifiedBy>Пользователь</cp:lastModifiedBy>
  <cp:revision>21</cp:revision>
  <dcterms:created xsi:type="dcterms:W3CDTF">2022-08-16T09:06:48Z</dcterms:created>
  <dcterms:modified xsi:type="dcterms:W3CDTF">2022-08-16T13:44:52Z</dcterms:modified>
</cp:coreProperties>
</file>

<file path=docProps/thumbnail.jpeg>
</file>